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2" r:id="rId3"/>
    <p:sldId id="300" r:id="rId4"/>
    <p:sldId id="298" r:id="rId5"/>
    <p:sldId id="297" r:id="rId6"/>
    <p:sldId id="262" r:id="rId7"/>
    <p:sldId id="257" r:id="rId8"/>
    <p:sldId id="295" r:id="rId9"/>
    <p:sldId id="303" r:id="rId10"/>
    <p:sldId id="304" r:id="rId11"/>
    <p:sldId id="305" r:id="rId12"/>
    <p:sldId id="293" r:id="rId13"/>
    <p:sldId id="302" r:id="rId14"/>
    <p:sldId id="296" r:id="rId15"/>
    <p:sldId id="299" r:id="rId16"/>
    <p:sldId id="294" r:id="rId17"/>
    <p:sldId id="277" r:id="rId18"/>
    <p:sldId id="307" r:id="rId19"/>
    <p:sldId id="308" r:id="rId20"/>
    <p:sldId id="263" r:id="rId21"/>
    <p:sldId id="306" r:id="rId22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A1FF41-5B8B-42A3-A5B9-2B7A92E5EABA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47E2094-A483-4C2A-97AF-C0DCA8CD2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15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BF877-D404-4C7C-ADA6-6CDFEFEFDA8D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392B4-26A2-413C-B648-2D41D7E7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392B4-26A2-413C-B648-2D41D7E7FF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392B4-26A2-413C-B648-2D41D7E7FF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392B4-26A2-413C-B648-2D41D7E7FF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392B4-26A2-413C-B648-2D41D7E7FF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392B4-26A2-413C-B648-2D41D7E7FF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399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D445025-C99D-41A1-9FF4-87AC93730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452BC6B-4DDD-46B7-AFC7-4FC912A392A0}" type="datetimeFigureOut">
              <a:rPr lang="en-US" smtClean="0"/>
              <a:t>11/11/2016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quizizz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42976"/>
            <a:ext cx="10058400" cy="1943099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Accessibility Accessible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6000"/>
            <a:ext cx="9144000" cy="4192438"/>
          </a:xfrm>
        </p:spPr>
        <p:txBody>
          <a:bodyPr>
            <a:normAutofit/>
          </a:bodyPr>
          <a:lstStyle/>
          <a:p>
            <a:r>
              <a:rPr lang="en-US" dirty="0"/>
              <a:t>Josh Dean</a:t>
            </a:r>
          </a:p>
          <a:p>
            <a:r>
              <a:rPr lang="en-US" dirty="0"/>
              <a:t>Mary Monroe-Ellis</a:t>
            </a:r>
          </a:p>
          <a:p>
            <a:r>
              <a:rPr lang="en-US" dirty="0"/>
              <a:t>Susan </a:t>
            </a:r>
            <a:r>
              <a:rPr lang="en-US" dirty="0" err="1"/>
              <a:t>Mosteller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800" dirty="0" smtClean="0">
              <a:solidFill>
                <a:srgbClr val="FF0000"/>
              </a:solidFill>
            </a:endParaRPr>
          </a:p>
          <a:p>
            <a:r>
              <a:rPr lang="en-US" sz="4800" dirty="0" smtClean="0">
                <a:solidFill>
                  <a:srgbClr val="FF0000"/>
                </a:solidFill>
              </a:rPr>
              <a:t>PSCCMATH.github.io 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39" y="4908550"/>
            <a:ext cx="1098551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7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 </a:t>
            </a:r>
            <a:r>
              <a:rPr lang="en-US" dirty="0" err="1"/>
              <a:t>Brightspace</a:t>
            </a:r>
            <a:r>
              <a:rPr lang="en-US" dirty="0"/>
              <a:t> (D2L) Editor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14" y="1600200"/>
            <a:ext cx="7183972" cy="4800600"/>
          </a:xfrm>
        </p:spPr>
      </p:pic>
    </p:spTree>
    <p:extLst>
      <p:ext uri="{BB962C8B-B14F-4D97-AF65-F5344CB8AC3E}">
        <p14:creationId xmlns:p14="http://schemas.microsoft.com/office/powerpoint/2010/main" val="5571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 Is…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3600" dirty="0" smtClean="0"/>
              <a:t>Although you will be creating HTML documents, you don’t have to be a coder to make your documents beautiful. </a:t>
            </a:r>
          </a:p>
          <a:p>
            <a:pPr marL="114300" indent="0">
              <a:buNone/>
            </a:pPr>
            <a:endParaRPr lang="en-US" sz="3600" dirty="0"/>
          </a:p>
          <a:p>
            <a:pPr marL="114300" indent="0">
              <a:buNone/>
            </a:pPr>
            <a:endParaRPr lang="en-US" sz="3600" dirty="0" smtClean="0"/>
          </a:p>
          <a:p>
            <a:pPr marL="114300" indent="0">
              <a:buNone/>
            </a:pPr>
            <a:r>
              <a:rPr lang="en-US" sz="3600" dirty="0" smtClean="0"/>
              <a:t>(and you don’t have to learn any code at all if you don’t want customized formatting)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74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to </a:t>
            </a:r>
            <a:r>
              <a:rPr lang="en-US" dirty="0" err="1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114300" indent="0">
              <a:buNone/>
            </a:pPr>
            <a:r>
              <a:rPr lang="en-US" sz="3600" dirty="0" err="1" smtClean="0"/>
              <a:t>MarkDown</a:t>
            </a:r>
            <a:r>
              <a:rPr lang="en-US" sz="3600" dirty="0" smtClean="0"/>
              <a:t> is a text-to-HTML conversion tool.  </a:t>
            </a:r>
            <a:r>
              <a:rPr lang="en-US" sz="3600" dirty="0" err="1" smtClean="0"/>
              <a:t>MarkDown</a:t>
            </a:r>
            <a:r>
              <a:rPr lang="en-US" sz="3600" dirty="0" smtClean="0"/>
              <a:t> allows you to write using an easy-to-read, easy-to-write plain text format, then converts it to structurally valid XHTML (or HTML). </a:t>
            </a:r>
          </a:p>
          <a:p>
            <a:pPr marL="114300" indent="0">
              <a:buNone/>
            </a:pPr>
            <a:r>
              <a:rPr lang="en-US" sz="1600" i="1" dirty="0" smtClean="0"/>
              <a:t>daringfireball.net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2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MarkDown</a:t>
            </a:r>
            <a:r>
              <a:rPr lang="en-US" dirty="0" smtClean="0"/>
              <a:t> vs. HTML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HTML documents created using Markdown </a:t>
            </a:r>
          </a:p>
          <a:p>
            <a:pPr lvl="1"/>
            <a:r>
              <a:rPr lang="en-US" sz="2800" dirty="0"/>
              <a:t>Easy work flow that can begin with your existing Word documents.</a:t>
            </a:r>
          </a:p>
          <a:p>
            <a:pPr lvl="1"/>
            <a:r>
              <a:rPr lang="en-US" sz="2800" dirty="0" smtClean="0"/>
              <a:t>We do forfeit </a:t>
            </a:r>
            <a:r>
              <a:rPr lang="en-US" sz="2800" dirty="0"/>
              <a:t>some ability to </a:t>
            </a:r>
            <a:r>
              <a:rPr lang="en-US" sz="2800" dirty="0" smtClean="0"/>
              <a:t>customize our documents.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HTML documents created/edited directly in an HTML editor</a:t>
            </a:r>
          </a:p>
          <a:p>
            <a:pPr lvl="1"/>
            <a:r>
              <a:rPr lang="en-US" sz="2800" dirty="0"/>
              <a:t>More robust than Markdown – document can be fully customized</a:t>
            </a:r>
            <a:r>
              <a:rPr lang="en-US" sz="2800" dirty="0" smtClean="0"/>
              <a:t>.</a:t>
            </a:r>
          </a:p>
          <a:p>
            <a:pPr lvl="1"/>
            <a:r>
              <a:rPr lang="en-US" sz="2800" dirty="0" smtClean="0"/>
              <a:t>BUT you have to know how to code HTML.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There are many different markdown editors.</a:t>
            </a:r>
          </a:p>
          <a:p>
            <a:r>
              <a:rPr lang="en-US" sz="2400" dirty="0" smtClean="0"/>
              <a:t>We chose </a:t>
            </a:r>
            <a:r>
              <a:rPr lang="en-US" sz="2400" dirty="0" err="1" smtClean="0"/>
              <a:t>StackEdit</a:t>
            </a:r>
            <a:r>
              <a:rPr lang="en-US" sz="2400" dirty="0" smtClean="0"/>
              <a:t> because:</a:t>
            </a:r>
          </a:p>
          <a:p>
            <a:pPr lvl="1"/>
            <a:r>
              <a:rPr lang="en-US" sz="2400" dirty="0" smtClean="0"/>
              <a:t>It is free.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t converts </a:t>
            </a:r>
            <a:r>
              <a:rPr lang="en-US" sz="2400" dirty="0" err="1" smtClean="0"/>
              <a:t>LateX</a:t>
            </a:r>
            <a:r>
              <a:rPr lang="en-US" sz="2400" dirty="0" smtClean="0"/>
              <a:t> </a:t>
            </a:r>
            <a:r>
              <a:rPr lang="en-US" sz="2400" dirty="0"/>
              <a:t>formulas </a:t>
            </a:r>
            <a:r>
              <a:rPr lang="en-US" sz="2400" dirty="0" smtClean="0"/>
              <a:t>to HTML </a:t>
            </a:r>
            <a:r>
              <a:rPr lang="en-US" sz="2400" dirty="0"/>
              <a:t>and </a:t>
            </a:r>
            <a:r>
              <a:rPr lang="en-US" sz="2400" dirty="0" smtClean="0"/>
              <a:t>MathML </a:t>
            </a:r>
            <a:r>
              <a:rPr lang="en-US" sz="2400" dirty="0"/>
              <a:t>formulas which use the </a:t>
            </a:r>
            <a:r>
              <a:rPr lang="en-US" sz="2400" dirty="0" err="1"/>
              <a:t>MathJax</a:t>
            </a:r>
            <a:r>
              <a:rPr lang="en-US" sz="2400" dirty="0"/>
              <a:t> </a:t>
            </a:r>
            <a:r>
              <a:rPr lang="en-US" sz="2400" dirty="0" err="1"/>
              <a:t>javascript</a:t>
            </a:r>
            <a:r>
              <a:rPr lang="en-US" sz="2400" dirty="0"/>
              <a:t> </a:t>
            </a:r>
            <a:r>
              <a:rPr lang="en-US" sz="2400" dirty="0" smtClean="0"/>
              <a:t>library.</a:t>
            </a:r>
          </a:p>
          <a:p>
            <a:pPr lvl="1"/>
            <a:r>
              <a:rPr lang="en-US" sz="2400" dirty="0" smtClean="0"/>
              <a:t>HTML can be typed directly into it.</a:t>
            </a:r>
          </a:p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15" y="4445266"/>
            <a:ext cx="2800781" cy="2138096"/>
          </a:xfrm>
          <a:prstGeom prst="rect">
            <a:avLst/>
          </a:prstGeom>
        </p:spPr>
      </p:pic>
      <p:pic>
        <p:nvPicPr>
          <p:cNvPr id="5" name="mathtyp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7275" y="47046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325562"/>
          </a:xfrm>
        </p:spPr>
        <p:txBody>
          <a:bodyPr/>
          <a:lstStyle/>
          <a:p>
            <a:r>
              <a:rPr lang="en-US" dirty="0" smtClean="0"/>
              <a:t>Why Not Use Images of Equations with Alternate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114300" indent="0">
              <a:buNone/>
            </a:pPr>
            <a:r>
              <a:rPr lang="en-US" sz="4000" dirty="0" smtClean="0"/>
              <a:t>Images are visible and pretty on the screen and in print, BUT they require the instructor to provide adequate alternate text.  </a:t>
            </a:r>
          </a:p>
          <a:p>
            <a:pPr marL="114300" indent="0">
              <a:buNone/>
            </a:pPr>
            <a:endParaRPr lang="en-US" sz="4000" dirty="0"/>
          </a:p>
          <a:p>
            <a:pPr marL="114300" indent="0">
              <a:buNone/>
            </a:pPr>
            <a:r>
              <a:rPr lang="en-US" sz="4000" dirty="0" smtClean="0"/>
              <a:t>In essence you create each equation twice.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StackEdit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Creating new doc in </a:t>
            </a:r>
            <a:r>
              <a:rPr lang="en-US" dirty="0" err="1" smtClean="0"/>
              <a:t>StackEdit</a:t>
            </a:r>
            <a:endParaRPr lang="en-US" dirty="0" smtClean="0"/>
          </a:p>
          <a:p>
            <a:pPr lvl="2"/>
            <a:r>
              <a:rPr lang="en-US" dirty="0" smtClean="0"/>
              <a:t>Headings </a:t>
            </a:r>
          </a:p>
          <a:p>
            <a:pPr lvl="2"/>
            <a:r>
              <a:rPr lang="en-US" dirty="0" smtClean="0"/>
              <a:t>Bold/italics</a:t>
            </a:r>
          </a:p>
          <a:p>
            <a:pPr lvl="2"/>
            <a:r>
              <a:rPr lang="en-US" dirty="0" smtClean="0"/>
              <a:t>Lists</a:t>
            </a:r>
          </a:p>
          <a:p>
            <a:pPr lvl="2"/>
            <a:r>
              <a:rPr lang="en-US" dirty="0" smtClean="0"/>
              <a:t>Images</a:t>
            </a:r>
          </a:p>
          <a:p>
            <a:pPr lvl="2"/>
            <a:r>
              <a:rPr lang="en-US" dirty="0" smtClean="0"/>
              <a:t>Links</a:t>
            </a:r>
          </a:p>
          <a:p>
            <a:pPr lvl="2"/>
            <a:r>
              <a:rPr lang="en-US" dirty="0" smtClean="0"/>
              <a:t>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Export</a:t>
            </a:r>
          </a:p>
          <a:p>
            <a:pPr marL="777240" lvl="2" indent="0">
              <a:buNone/>
            </a:pPr>
            <a:r>
              <a:rPr lang="en-US" dirty="0" smtClean="0"/>
              <a:t> </a:t>
            </a:r>
          </a:p>
          <a:p>
            <a:pPr marL="77724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stacked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5" y="0"/>
            <a:ext cx="1099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Word Document to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3600" dirty="0" smtClean="0"/>
              <a:t>1. Copy your Word doc and paste into </a:t>
            </a:r>
            <a:r>
              <a:rPr lang="en-US" sz="3600" dirty="0" err="1" smtClean="0"/>
              <a:t>StackEdit</a:t>
            </a:r>
            <a:r>
              <a:rPr lang="en-US" sz="3600" dirty="0" smtClean="0"/>
              <a:t>.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2. Edit using </a:t>
            </a:r>
          </a:p>
          <a:p>
            <a:pPr marL="1120140" lvl="2" indent="-457200">
              <a:buClrTx/>
            </a:pPr>
            <a:r>
              <a:rPr lang="en-US" sz="2800" dirty="0"/>
              <a:t>T</a:t>
            </a:r>
            <a:r>
              <a:rPr lang="en-US" sz="2800" dirty="0" smtClean="0"/>
              <a:t>he ribbon in </a:t>
            </a:r>
            <a:r>
              <a:rPr lang="en-US" sz="2800" dirty="0" err="1" smtClean="0"/>
              <a:t>StackEdit</a:t>
            </a:r>
            <a:endParaRPr lang="en-US" sz="2800" dirty="0" smtClean="0"/>
          </a:p>
          <a:p>
            <a:pPr marL="1120140" lvl="2" indent="-457200">
              <a:buClrTx/>
            </a:pPr>
            <a:r>
              <a:rPr lang="en-US" sz="2800" dirty="0" err="1" smtClean="0"/>
              <a:t>Wiris</a:t>
            </a:r>
            <a:endParaRPr lang="en-US" sz="2800" dirty="0" smtClean="0"/>
          </a:p>
          <a:p>
            <a:pPr marL="1120140" lvl="2" indent="-457200">
              <a:buClrTx/>
            </a:pPr>
            <a:r>
              <a:rPr lang="en-US" sz="2800" dirty="0"/>
              <a:t>T</a:t>
            </a:r>
            <a:r>
              <a:rPr lang="en-US" sz="2800" dirty="0" smtClean="0"/>
              <a:t>he HTML Table Generator</a:t>
            </a:r>
          </a:p>
          <a:p>
            <a:pPr marL="1120140" lvl="2" indent="-457200">
              <a:buClrTx/>
            </a:pPr>
            <a:r>
              <a:rPr lang="en-US" sz="2800" dirty="0" smtClean="0"/>
              <a:t>HTML code </a:t>
            </a:r>
          </a:p>
          <a:p>
            <a:pPr marL="662940" lvl="2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200" dirty="0" smtClean="0"/>
              <a:t>3. </a:t>
            </a:r>
            <a:r>
              <a:rPr lang="en-US" sz="3600" dirty="0" smtClean="0"/>
              <a:t>Publish as an HTML document.</a:t>
            </a:r>
          </a:p>
          <a:p>
            <a:pPr marL="0" indent="0">
              <a:buNone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Equations from </a:t>
            </a:r>
            <a:r>
              <a:rPr lang="en-US" dirty="0" err="1" smtClean="0"/>
              <a:t>MathType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86" y="1620698"/>
            <a:ext cx="9913414" cy="373927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MathType</a:t>
            </a:r>
            <a:r>
              <a:rPr lang="en-US" dirty="0" smtClean="0"/>
              <a:t> vs. </a:t>
            </a:r>
            <a:r>
              <a:rPr lang="en-US" dirty="0" err="1" smtClean="0"/>
              <a:t>Wiris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MathType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Wiris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$\</a:t>
            </a:r>
            <a:r>
              <a:rPr lang="en-US" dirty="0" err="1"/>
              <a:t>int</a:t>
            </a:r>
            <a:r>
              <a:rPr lang="en-US" dirty="0"/>
              <a:t>\left(6x^3-7\right)^{-6}\left(18x^2\right)\;</a:t>
            </a:r>
            <a:r>
              <a:rPr lang="en-US" dirty="0" smtClean="0"/>
              <a:t>dx$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83" y="2907792"/>
            <a:ext cx="789982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7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hlinkClick r:id="rId2"/>
              </a:rPr>
              <a:t>www.quizizz.com</a:t>
            </a:r>
            <a:r>
              <a:rPr lang="en-US" sz="4800" dirty="0"/>
              <a:t/>
            </a:r>
            <a:br>
              <a:rPr lang="en-US" sz="48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endParaRPr lang="en-US" sz="6600" dirty="0" smtClean="0"/>
          </a:p>
          <a:p>
            <a:pPr marL="114300" indent="0">
              <a:buNone/>
            </a:pPr>
            <a:endParaRPr lang="en-US" sz="6600" dirty="0" smtClean="0"/>
          </a:p>
          <a:p>
            <a:pPr marL="114300" indent="0">
              <a:buNone/>
            </a:pPr>
            <a:r>
              <a:rPr lang="en-US" sz="6600" dirty="0" smtClean="0"/>
              <a:t>Click Join a Game (upper right)</a:t>
            </a:r>
          </a:p>
          <a:p>
            <a:pPr marL="114300" indent="0">
              <a:buNone/>
            </a:pPr>
            <a:endParaRPr lang="en-US" sz="6600" dirty="0" smtClean="0"/>
          </a:p>
          <a:p>
            <a:pPr marL="114300" indent="0">
              <a:buNone/>
            </a:pPr>
            <a:r>
              <a:rPr lang="en-US" sz="6600" dirty="0" smtClean="0"/>
              <a:t>Enter the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161357"/>
            <a:ext cx="3824287" cy="22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0000"/>
                </a:solidFill>
              </a:rPr>
              <a:t>PSCCMATH.github.io </a:t>
            </a:r>
            <a:endParaRPr lang="en-US" sz="5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1" y="4394200"/>
            <a:ext cx="1098551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7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8" y="104042"/>
            <a:ext cx="8354896" cy="675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64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to Use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hundreds of well-crafted Word documents.</a:t>
            </a:r>
          </a:p>
          <a:p>
            <a:endParaRPr lang="en-US" dirty="0" smtClean="0"/>
          </a:p>
          <a:p>
            <a:r>
              <a:rPr lang="en-US" dirty="0" smtClean="0"/>
              <a:t>We have spent hours and hours typing equations in </a:t>
            </a:r>
            <a:r>
              <a:rPr lang="en-US" dirty="0" err="1" smtClean="0"/>
              <a:t>MathType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Our graphs are beautiful and have alternate text.</a:t>
            </a:r>
          </a:p>
          <a:p>
            <a:endParaRPr lang="en-US" dirty="0" smtClean="0"/>
          </a:p>
          <a:p>
            <a:r>
              <a:rPr lang="en-US" dirty="0" smtClean="0"/>
              <a:t>Our documents look exactly the way we want them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&amp; </a:t>
            </a:r>
            <a:r>
              <a:rPr lang="en-US" dirty="0" err="1" smtClean="0"/>
              <a:t>MathType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Download NVDA</a:t>
            </a:r>
          </a:p>
          <a:p>
            <a:pPr marL="114300" lvl="1" indent="0">
              <a:buClr>
                <a:schemeClr val="accent1"/>
              </a:buClr>
              <a:buNone/>
            </a:pPr>
            <a:endParaRPr lang="en-US" dirty="0" smtClean="0"/>
          </a:p>
          <a:p>
            <a:pPr marL="114300" lvl="1" indent="0">
              <a:buClr>
                <a:schemeClr val="accent1"/>
              </a:buClr>
              <a:buNone/>
            </a:pPr>
            <a:r>
              <a:rPr lang="en-US" dirty="0" smtClean="0"/>
              <a:t>*</a:t>
            </a:r>
            <a:r>
              <a:rPr lang="en-US" dirty="0" err="1"/>
              <a:t>MathPlayer</a:t>
            </a:r>
            <a:r>
              <a:rPr lang="en-US" dirty="0"/>
              <a:t> works best on IE</a:t>
            </a:r>
          </a:p>
          <a:p>
            <a:endParaRPr lang="en-US" dirty="0" smtClean="0"/>
          </a:p>
          <a:p>
            <a:r>
              <a:rPr lang="en-US" dirty="0" smtClean="0"/>
              <a:t>Publish a Word Document to HTML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Open Word Document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Convert Equations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Publish to </a:t>
            </a:r>
            <a:r>
              <a:rPr lang="en-US" dirty="0" err="1" smtClean="0"/>
              <a:t>MathPage</a:t>
            </a:r>
            <a:endParaRPr lang="en-US" dirty="0" smtClean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Create a zip folder for HTML output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Move HTML file and folder into zip folder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Upload zip folder into D2L </a:t>
            </a:r>
            <a:r>
              <a:rPr lang="en-US" dirty="0" err="1" smtClean="0"/>
              <a:t>Brightspace</a:t>
            </a:r>
            <a:endParaRPr lang="en-US" dirty="0" smtClean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Unzip the folder in Manage Files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Add to Course Content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For each edit, you must repeat steps 1-8.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360" y="397245"/>
            <a:ext cx="5172867" cy="56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373" y="274638"/>
            <a:ext cx="10750378" cy="1143000"/>
          </a:xfrm>
        </p:spPr>
        <p:txBody>
          <a:bodyPr/>
          <a:lstStyle/>
          <a:p>
            <a:r>
              <a:rPr lang="en-US" dirty="0" smtClean="0"/>
              <a:t>We Tried EVERYTHING to Keep Using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Word Equation editor—save as Daisy</a:t>
            </a:r>
          </a:p>
          <a:p>
            <a:endParaRPr lang="en-US" dirty="0" smtClean="0"/>
          </a:p>
          <a:p>
            <a:r>
              <a:rPr lang="en-US" dirty="0" err="1" smtClean="0"/>
              <a:t>MathType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Convert the equations</a:t>
            </a:r>
          </a:p>
          <a:p>
            <a:pPr lvl="1"/>
            <a:r>
              <a:rPr lang="en-US" dirty="0" smtClean="0"/>
              <a:t>Publish to </a:t>
            </a:r>
            <a:r>
              <a:rPr lang="en-US" dirty="0" err="1" smtClean="0"/>
              <a:t>MathPage</a:t>
            </a:r>
            <a:endParaRPr lang="en-US" dirty="0" smtClean="0"/>
          </a:p>
          <a:p>
            <a:pPr lvl="1"/>
            <a:r>
              <a:rPr lang="en-US" dirty="0" smtClean="0"/>
              <a:t>Wouldn’t always read the equation correctly</a:t>
            </a:r>
          </a:p>
          <a:p>
            <a:pPr lvl="1"/>
            <a:r>
              <a:rPr lang="en-US" dirty="0" smtClean="0"/>
              <a:t>Our graphs disappeared</a:t>
            </a:r>
          </a:p>
          <a:p>
            <a:pPr lvl="1"/>
            <a:r>
              <a:rPr lang="en-US" dirty="0" smtClean="0"/>
              <a:t>Students have to download the Word document and </a:t>
            </a:r>
            <a:r>
              <a:rPr lang="en-US" dirty="0" err="1" smtClean="0"/>
              <a:t>MathPlayer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3200" dirty="0" smtClean="0"/>
          </a:p>
          <a:p>
            <a:pPr marL="114300" indent="0">
              <a:buNone/>
            </a:pPr>
            <a:r>
              <a:rPr lang="en-US" sz="3200" dirty="0" smtClean="0">
                <a:solidFill>
                  <a:srgbClr val="008000"/>
                </a:solidFill>
              </a:rPr>
              <a:t>If the Word equation editor and </a:t>
            </a:r>
            <a:r>
              <a:rPr lang="en-US" sz="3200" dirty="0" err="1" smtClean="0">
                <a:solidFill>
                  <a:srgbClr val="008000"/>
                </a:solidFill>
              </a:rPr>
              <a:t>MathType</a:t>
            </a:r>
            <a:r>
              <a:rPr lang="en-US" sz="3200" dirty="0" smtClean="0">
                <a:solidFill>
                  <a:srgbClr val="008000"/>
                </a:solidFill>
              </a:rPr>
              <a:t> won’t do what we want, what do we do?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77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274638"/>
            <a:ext cx="10474325" cy="1143000"/>
          </a:xfrm>
        </p:spPr>
        <p:txBody>
          <a:bodyPr/>
          <a:lstStyle/>
          <a:p>
            <a:r>
              <a:rPr lang="en-US" sz="4400" dirty="0"/>
              <a:t>Our Journey Through the 5 Stages of Grieving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Denial</a:t>
            </a:r>
            <a:r>
              <a:rPr lang="en-US" dirty="0"/>
              <a:t> – </a:t>
            </a:r>
            <a:r>
              <a:rPr lang="en-US" i="1" dirty="0"/>
              <a:t>Our Word documents look really nice.</a:t>
            </a:r>
          </a:p>
          <a:p>
            <a:endParaRPr lang="en-US" i="1" dirty="0"/>
          </a:p>
          <a:p>
            <a:r>
              <a:rPr lang="en-US" dirty="0">
                <a:solidFill>
                  <a:srgbClr val="FF0000"/>
                </a:solidFill>
              </a:rPr>
              <a:t>Anger</a:t>
            </a:r>
            <a:r>
              <a:rPr lang="en-US" dirty="0"/>
              <a:t> – </a:t>
            </a:r>
            <a:r>
              <a:rPr lang="en-US" i="1" dirty="0"/>
              <a:t>We have over 250 pages of material to make accessible.</a:t>
            </a:r>
          </a:p>
          <a:p>
            <a:endParaRPr lang="en-US" i="1" dirty="0"/>
          </a:p>
          <a:p>
            <a:r>
              <a:rPr lang="en-US" dirty="0">
                <a:solidFill>
                  <a:srgbClr val="FF0000"/>
                </a:solidFill>
              </a:rPr>
              <a:t>Bargaining</a:t>
            </a:r>
            <a:r>
              <a:rPr lang="en-US" dirty="0"/>
              <a:t> – </a:t>
            </a:r>
            <a:r>
              <a:rPr lang="en-US" i="1" dirty="0"/>
              <a:t>Hey!  </a:t>
            </a:r>
            <a:r>
              <a:rPr lang="en-US" i="1" dirty="0" err="1"/>
              <a:t>MathType</a:t>
            </a:r>
            <a:r>
              <a:rPr lang="en-US" i="1" dirty="0"/>
              <a:t> in Word will publish to HTML.  Problem solved!</a:t>
            </a:r>
          </a:p>
          <a:p>
            <a:endParaRPr lang="en-US" i="1" dirty="0"/>
          </a:p>
          <a:p>
            <a:r>
              <a:rPr lang="en-US" dirty="0">
                <a:solidFill>
                  <a:srgbClr val="FF0000"/>
                </a:solidFill>
              </a:rPr>
              <a:t>Depression</a:t>
            </a:r>
            <a:r>
              <a:rPr lang="en-US" dirty="0"/>
              <a:t> – </a:t>
            </a:r>
            <a:r>
              <a:rPr lang="en-US" i="1" dirty="0"/>
              <a:t>Why did </a:t>
            </a:r>
            <a:r>
              <a:rPr lang="en-US" i="1" dirty="0" err="1"/>
              <a:t>MathPlayer</a:t>
            </a:r>
            <a:r>
              <a:rPr lang="en-US" i="1" dirty="0"/>
              <a:t> not read that equation….how many steps does it take to fix one typo…and where in the hell are my graphs?  </a:t>
            </a:r>
          </a:p>
          <a:p>
            <a:endParaRPr lang="en-US" i="1" dirty="0"/>
          </a:p>
          <a:p>
            <a:r>
              <a:rPr lang="en-US" dirty="0">
                <a:solidFill>
                  <a:srgbClr val="FF0000"/>
                </a:solidFill>
              </a:rPr>
              <a:t>Acceptance</a:t>
            </a:r>
            <a:r>
              <a:rPr lang="en-US" dirty="0"/>
              <a:t> – </a:t>
            </a:r>
            <a:r>
              <a:rPr lang="en-US" i="1" dirty="0"/>
              <a:t>Using </a:t>
            </a:r>
            <a:r>
              <a:rPr lang="en-US" i="1" dirty="0" err="1"/>
              <a:t>MarkDown</a:t>
            </a:r>
            <a:r>
              <a:rPr lang="en-US" i="1" dirty="0"/>
              <a:t> to create HTML documents gives us a truly accessible course.  It can be navigated with JAWS.  And we’ve found our graphs!!!</a:t>
            </a:r>
          </a:p>
        </p:txBody>
      </p:sp>
    </p:spTree>
    <p:extLst>
      <p:ext uri="{BB962C8B-B14F-4D97-AF65-F5344CB8AC3E}">
        <p14:creationId xmlns:p14="http://schemas.microsoft.com/office/powerpoint/2010/main" val="34272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Got Here: From Word to HTML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3" y="1281931"/>
            <a:ext cx="10373719" cy="5509547"/>
          </a:xfrm>
        </p:spPr>
      </p:pic>
    </p:spTree>
    <p:extLst>
      <p:ext uri="{BB962C8B-B14F-4D97-AF65-F5344CB8AC3E}">
        <p14:creationId xmlns:p14="http://schemas.microsoft.com/office/powerpoint/2010/main" val="20035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Destination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5400" dirty="0" smtClean="0"/>
              <a:t>Through our journey we have discovered that (for us), creating an HTML document is the easiest way to create an accessible document.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2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 </a:t>
            </a:r>
            <a:r>
              <a:rPr lang="en-US" dirty="0" err="1" smtClean="0"/>
              <a:t>Brightspace</a:t>
            </a:r>
            <a:r>
              <a:rPr lang="en-US" dirty="0" smtClean="0"/>
              <a:t> (D2L) Editor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8337" y="1600200"/>
            <a:ext cx="790252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https://exmail02.pstcc.edu/owa/service.svc/s/GetFileAttachment?id=AAMkADYwNzkxNTU3LTM5MzgtNDk3ZC04ZWJkLWFkZmMzMDFkZWMyMQBGAAAAAAAkVCgPdzfqSIndnd1EqlnXBwC7iWcaj1CwSoGgSDgjtHxvAAAAdhIOAAAEkB4yQrb4Rby44TGjXl5oAAIfgcapAAABEgAQAL3za98%2BW35AioXQpmWpyPs%3D&amp;X-OWA-CANARY=PpMm47pbHEqve-7KKw0HW50U5K0M7tMInLSM710M3JWs9vlAgfJEnl4HhtVcWE66KpPirvhVpfw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1643</TotalTime>
  <Words>643</Words>
  <Application>Microsoft Office PowerPoint</Application>
  <PresentationFormat>Widescreen</PresentationFormat>
  <Paragraphs>145</Paragraphs>
  <Slides>21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</vt:lpstr>
      <vt:lpstr>Adjacency</vt:lpstr>
      <vt:lpstr>Making Accessibility Accessible </vt:lpstr>
      <vt:lpstr>www.quizizz.com </vt:lpstr>
      <vt:lpstr>We Want to Use Word</vt:lpstr>
      <vt:lpstr>Word &amp; MathType</vt:lpstr>
      <vt:lpstr>We Tried EVERYTHING to Keep Using Word</vt:lpstr>
      <vt:lpstr>Our Journey Through the 5 Stages of Grieving</vt:lpstr>
      <vt:lpstr>How We Got Here: From Word to HTML</vt:lpstr>
      <vt:lpstr>Final Destination</vt:lpstr>
      <vt:lpstr>Math in Brightspace (D2L) Editor</vt:lpstr>
      <vt:lpstr>Math in Brightspace (D2L) Editor</vt:lpstr>
      <vt:lpstr>The Good News Is… </vt:lpstr>
      <vt:lpstr>Word to MarkDown</vt:lpstr>
      <vt:lpstr>MarkDown vs. HTML Editor</vt:lpstr>
      <vt:lpstr>StackEdit</vt:lpstr>
      <vt:lpstr>Why Not Use Images of Equations with Alternate Text?</vt:lpstr>
      <vt:lpstr>Using StackEdit</vt:lpstr>
      <vt:lpstr>Converting Word Document to Markdown</vt:lpstr>
      <vt:lpstr>Converting Equations from MathType</vt:lpstr>
      <vt:lpstr>MathType vs. Wiris </vt:lpstr>
      <vt:lpstr>PowerPoint Presentation</vt:lpstr>
      <vt:lpstr>PowerPoint Presentation</vt:lpstr>
    </vt:vector>
  </TitlesOfParts>
  <Company>PSCC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Powell, William</dc:creator>
  <cp:lastModifiedBy>Monroe-Ellis, Mary</cp:lastModifiedBy>
  <cp:revision>93</cp:revision>
  <cp:lastPrinted>2016-09-27T16:30:01Z</cp:lastPrinted>
  <dcterms:created xsi:type="dcterms:W3CDTF">2016-07-27T19:59:48Z</dcterms:created>
  <dcterms:modified xsi:type="dcterms:W3CDTF">2016-11-11T15:08:41Z</dcterms:modified>
</cp:coreProperties>
</file>